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01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>
        <p:scale>
          <a:sx n="100" d="100"/>
          <a:sy n="100" d="100"/>
        </p:scale>
        <p:origin x="46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8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1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5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4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0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0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0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3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How can we integrate English Language learner’s language and culture within elementary?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Tania </a:t>
            </a:r>
            <a:r>
              <a:rPr lang="en-US" b="1" dirty="0" smtClean="0"/>
              <a:t>Lavallee</a:t>
            </a:r>
            <a:endParaRPr lang="en-US" dirty="0"/>
          </a:p>
        </p:txBody>
      </p:sp>
      <p:pic>
        <p:nvPicPr>
          <p:cNvPr id="4" name="ELL language and cul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054" y="58212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Honoring </a:t>
            </a:r>
            <a:r>
              <a:rPr lang="en-US" b="1" dirty="0"/>
              <a:t>verse incorporating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Difference between </a:t>
            </a:r>
            <a:r>
              <a:rPr lang="en-US" dirty="0" smtClean="0"/>
              <a:t>honoring </a:t>
            </a:r>
            <a:r>
              <a:rPr lang="en-US" dirty="0"/>
              <a:t>student’s culture and language and incorporating it in daily classroom instructions</a:t>
            </a:r>
          </a:p>
          <a:p>
            <a:pPr fontAlgn="base"/>
            <a:r>
              <a:rPr lang="en-US" dirty="0"/>
              <a:t>Our bias and beliefs can impact whether or not we choose to incorporate English language learning students’ culture and language within the class</a:t>
            </a:r>
          </a:p>
          <a:p>
            <a:pPr fontAlgn="base"/>
            <a:r>
              <a:rPr lang="en-US" dirty="0"/>
              <a:t>Prior knowledge of English language learning students’ can be accessed and expressed through incorporating language and culture</a:t>
            </a:r>
          </a:p>
          <a:p>
            <a:endParaRPr lang="en-US" dirty="0"/>
          </a:p>
        </p:txBody>
      </p:sp>
      <p:pic>
        <p:nvPicPr>
          <p:cNvPr id="5" name="honor and incorpo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7236" y="52254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to incorporate </a:t>
            </a:r>
            <a:r>
              <a:rPr lang="en-US" b="1" dirty="0" smtClean="0"/>
              <a:t>ELL languages </a:t>
            </a:r>
            <a:r>
              <a:rPr lang="en-US" b="1" dirty="0"/>
              <a:t>within the </a:t>
            </a:r>
            <a:r>
              <a:rPr lang="en-US" b="1" dirty="0" smtClean="0"/>
              <a:t>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Having students say “good morning” in their native language</a:t>
            </a:r>
          </a:p>
          <a:p>
            <a:pPr fontAlgn="base"/>
            <a:r>
              <a:rPr lang="en-US" dirty="0"/>
              <a:t>Reading stories in different languages: students who natively speak the language can help translate</a:t>
            </a:r>
          </a:p>
          <a:p>
            <a:pPr fontAlgn="base"/>
            <a:r>
              <a:rPr lang="en-US" dirty="0"/>
              <a:t>Pair and share reading: placing students who natively speak the same language, but different reading levels can be paired together</a:t>
            </a:r>
          </a:p>
          <a:p>
            <a:pPr fontAlgn="base"/>
            <a:r>
              <a:rPr lang="en-US" dirty="0"/>
              <a:t>Provide space for students to use their first language during discussions related to material being </a:t>
            </a:r>
            <a:r>
              <a:rPr lang="en-US" dirty="0" smtClean="0"/>
              <a:t>covered</a:t>
            </a:r>
            <a:endParaRPr lang="en-US" dirty="0"/>
          </a:p>
        </p:txBody>
      </p:sp>
      <p:pic>
        <p:nvPicPr>
          <p:cNvPr id="4" name="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5236" y="54694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Benefits of </a:t>
            </a:r>
            <a:r>
              <a:rPr lang="en-US" b="1" dirty="0" smtClean="0"/>
              <a:t>ELL </a:t>
            </a:r>
            <a:r>
              <a:rPr lang="en-US" b="1" dirty="0"/>
              <a:t>languages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Comfortable, familiarity situations for ELL students</a:t>
            </a:r>
          </a:p>
          <a:p>
            <a:pPr fontAlgn="base"/>
            <a:r>
              <a:rPr lang="en-US" dirty="0"/>
              <a:t>Validates student’s language </a:t>
            </a:r>
            <a:r>
              <a:rPr lang="en-US" dirty="0" smtClean="0"/>
              <a:t>as well as </a:t>
            </a:r>
            <a:r>
              <a:rPr lang="en-US" dirty="0"/>
              <a:t>encourages participation</a:t>
            </a:r>
          </a:p>
          <a:p>
            <a:pPr fontAlgn="base"/>
            <a:r>
              <a:rPr lang="en-US" dirty="0"/>
              <a:t>Both ELL students and Native English speaking students can learn from each other</a:t>
            </a:r>
          </a:p>
          <a:p>
            <a:pPr fontAlgn="base"/>
            <a:r>
              <a:rPr lang="en-US" dirty="0"/>
              <a:t>Can aid in creating meaningful connection for </a:t>
            </a:r>
            <a:r>
              <a:rPr lang="en-US" dirty="0" smtClean="0"/>
              <a:t>students</a:t>
            </a:r>
            <a:endParaRPr lang="en-US" dirty="0"/>
          </a:p>
        </p:txBody>
      </p:sp>
      <p:pic>
        <p:nvPicPr>
          <p:cNvPr id="4" name="benefits languag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797" y="50630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8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to incorporate </a:t>
            </a:r>
            <a:r>
              <a:rPr lang="en-US" b="1" dirty="0" smtClean="0"/>
              <a:t>ELL </a:t>
            </a:r>
            <a:r>
              <a:rPr lang="en-US" b="1" dirty="0"/>
              <a:t>culture within the </a:t>
            </a:r>
            <a:r>
              <a:rPr lang="en-US" b="1" dirty="0" smtClean="0"/>
              <a:t>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Create learning spaces with peers to incorporate ELL’s culture in a classroom</a:t>
            </a:r>
          </a:p>
          <a:p>
            <a:pPr fontAlgn="base"/>
            <a:r>
              <a:rPr lang="en-US" dirty="0"/>
              <a:t>Link home culture to school culture</a:t>
            </a:r>
          </a:p>
          <a:p>
            <a:pPr fontAlgn="base"/>
            <a:r>
              <a:rPr lang="en-US" dirty="0"/>
              <a:t>Provide space for students to share their culture during discussions related to material being </a:t>
            </a:r>
            <a:r>
              <a:rPr lang="en-US" dirty="0" smtClean="0"/>
              <a:t>covered</a:t>
            </a:r>
          </a:p>
          <a:p>
            <a:pPr fontAlgn="base"/>
            <a:r>
              <a:rPr lang="en-US" dirty="0" smtClean="0"/>
              <a:t>Bring in guest speakers of the same culture</a:t>
            </a:r>
            <a:endParaRPr lang="en-US" dirty="0"/>
          </a:p>
        </p:txBody>
      </p:sp>
      <p:pic>
        <p:nvPicPr>
          <p:cNvPr id="4" name="ELL Cul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797" y="50630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Benefits of ELL </a:t>
            </a:r>
            <a:r>
              <a:rPr lang="en-US" b="1" dirty="0" smtClean="0"/>
              <a:t>cultures </a:t>
            </a:r>
            <a:r>
              <a:rPr lang="en-US" b="1" dirty="0"/>
              <a:t>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eliminate some culture </a:t>
            </a:r>
            <a:r>
              <a:rPr lang="en-US" dirty="0" smtClean="0"/>
              <a:t>shock </a:t>
            </a:r>
            <a:r>
              <a:rPr lang="en-US" dirty="0"/>
              <a:t>for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Can promote self concept for ELL students</a:t>
            </a:r>
          </a:p>
          <a:p>
            <a:r>
              <a:rPr lang="en-US" dirty="0"/>
              <a:t>Both ELL students and Native English speaking students can learn from each 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ELL Cul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797" y="5183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Further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dirty="0" smtClean="0"/>
              <a:t>How does incorporating English Language Learner’s culture </a:t>
            </a:r>
            <a:r>
              <a:rPr lang="en-US" dirty="0"/>
              <a:t>and language </a:t>
            </a:r>
            <a:r>
              <a:rPr lang="en-US" dirty="0" smtClean="0"/>
              <a:t>in the classroom look </a:t>
            </a:r>
            <a:r>
              <a:rPr lang="en-US" dirty="0"/>
              <a:t>like </a:t>
            </a:r>
            <a:r>
              <a:rPr lang="en-US" dirty="0" smtClean="0"/>
              <a:t>in the new curriculum? </a:t>
            </a:r>
            <a:endParaRPr lang="en-US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dirty="0"/>
              <a:t>Are there any downfalls to incorporating English Language Learner’s culture and language into the classroom?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dirty="0"/>
              <a:t>How is assessment done in a classroom that incorporates the culture and language of English Language </a:t>
            </a:r>
            <a:r>
              <a:rPr lang="en-US" dirty="0" smtClean="0"/>
              <a:t>Learning students</a:t>
            </a:r>
            <a:r>
              <a:rPr lang="en-US" dirty="0"/>
              <a:t>? </a:t>
            </a:r>
          </a:p>
        </p:txBody>
      </p:sp>
      <p:pic>
        <p:nvPicPr>
          <p:cNvPr id="4" name="Ques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091" y="5183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6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Amanda </a:t>
            </a:r>
            <a:r>
              <a:rPr lang="en-US" sz="1400" dirty="0"/>
              <a:t>K. </a:t>
            </a:r>
            <a:r>
              <a:rPr lang="en-US" sz="1400" dirty="0" err="1"/>
              <a:t>Kibler</a:t>
            </a:r>
            <a:r>
              <a:rPr lang="en-US" sz="1400" dirty="0"/>
              <a:t> &amp; Diego Roman (2013) Insights into Professional Development for Teachers of English Language Learners: A Focus on Using Students' Native Languages in the Classroom,</a:t>
            </a:r>
            <a:r>
              <a:rPr lang="en-US" sz="1400" i="1" dirty="0"/>
              <a:t> Bilingual Research Journal</a:t>
            </a:r>
            <a:r>
              <a:rPr lang="en-US" sz="1400" dirty="0"/>
              <a:t>, 36:2, 187-207 </a:t>
            </a:r>
            <a:endParaRPr lang="en-US" sz="1400" dirty="0"/>
          </a:p>
          <a:p>
            <a:r>
              <a:rPr lang="en-US" sz="1400" dirty="0" smtClean="0"/>
              <a:t>Ana </a:t>
            </a:r>
            <a:r>
              <a:rPr lang="en-US" sz="1400" dirty="0"/>
              <a:t>Christina DaSilva </a:t>
            </a:r>
            <a:r>
              <a:rPr lang="en-US" sz="1400" dirty="0" err="1"/>
              <a:t>Iddings</a:t>
            </a:r>
            <a:r>
              <a:rPr lang="en-US" sz="1400" dirty="0"/>
              <a:t> &amp; Laurie Katz (2007) Integrating Home and School Identities of Recent-Immigrant Hispanic English Language Learners Through Classroom Practices,</a:t>
            </a:r>
            <a:r>
              <a:rPr lang="en-US" sz="1400" i="1" dirty="0"/>
              <a:t> Journal of Language, Identity &amp; Education</a:t>
            </a:r>
            <a:r>
              <a:rPr lang="en-US" sz="1400" dirty="0"/>
              <a:t>, 6:4, 299-314 </a:t>
            </a:r>
            <a:endParaRPr lang="en-US" sz="1400" dirty="0"/>
          </a:p>
          <a:p>
            <a:r>
              <a:rPr lang="en-US" sz="1400" dirty="0"/>
              <a:t>Brooks-Lewis, K. A. (2009). Adult Learners’ Perceptions of the Incorporation of their L1 in Foreign Language Teaching and Learning. </a:t>
            </a:r>
            <a:r>
              <a:rPr lang="en-US" sz="1400" i="1" dirty="0"/>
              <a:t>Applied Linguistics</a:t>
            </a:r>
            <a:r>
              <a:rPr lang="en-US" sz="1400" dirty="0"/>
              <a:t>, 216-235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Jeanette </a:t>
            </a:r>
            <a:r>
              <a:rPr lang="en-US" sz="1400" dirty="0" err="1"/>
              <a:t>Bicais</a:t>
            </a:r>
            <a:r>
              <a:rPr lang="en-US" sz="1400" dirty="0"/>
              <a:t> &amp; Manuel G. </a:t>
            </a:r>
            <a:r>
              <a:rPr lang="en-US" sz="1400" dirty="0" err="1"/>
              <a:t>Correia</a:t>
            </a:r>
            <a:r>
              <a:rPr lang="en-US" sz="1400" dirty="0"/>
              <a:t> (2008) Peer-learning Spaces: A Staple in English Language Learners' Tool Kit for Developing Language and Literacy, </a:t>
            </a:r>
            <a:r>
              <a:rPr lang="en-US" sz="1400" i="1" dirty="0"/>
              <a:t>Journal of Research in Childhood Education</a:t>
            </a:r>
            <a:r>
              <a:rPr lang="en-US" sz="1400" dirty="0"/>
              <a:t>, 22:4, 363-375 </a:t>
            </a:r>
          </a:p>
          <a:p>
            <a:r>
              <a:rPr lang="en-US" sz="1400" dirty="0"/>
              <a:t>Melina Porto (2011) Bringing languages and cultures into contact: why lexical phrases may build bridges between native and foreign/second languages in the classroom, and between native/heritage and other cultures, </a:t>
            </a:r>
            <a:r>
              <a:rPr lang="en-US" sz="1400" i="1" dirty="0"/>
              <a:t>Education 3-13</a:t>
            </a:r>
            <a:r>
              <a:rPr lang="en-US" sz="1400" dirty="0"/>
              <a:t>, 39:2, 171-185</a:t>
            </a:r>
          </a:p>
          <a:p>
            <a:r>
              <a:rPr lang="en-US" sz="1400" dirty="0" smtClean="0"/>
              <a:t>Sparks</a:t>
            </a:r>
            <a:r>
              <a:rPr lang="en-US" sz="1400" dirty="0"/>
              <a:t>, S. (2000). Classroom and curriculum accommodations for native </a:t>
            </a:r>
            <a:r>
              <a:rPr lang="en-US" sz="1400" dirty="0" smtClean="0"/>
              <a:t>American </a:t>
            </a:r>
            <a:r>
              <a:rPr lang="en-US" sz="1400" dirty="0"/>
              <a:t>students.</a:t>
            </a:r>
            <a:r>
              <a:rPr lang="en-US" sz="1400" i="1" dirty="0"/>
              <a:t> Intervention in School and Clinic, 35</a:t>
            </a:r>
            <a:r>
              <a:rPr lang="en-US" sz="1400" dirty="0"/>
              <a:t>(5), 259-263.</a:t>
            </a:r>
            <a:endParaRPr lang="en-US" sz="1400" dirty="0" smtClean="0"/>
          </a:p>
        </p:txBody>
      </p:sp>
      <p:pic>
        <p:nvPicPr>
          <p:cNvPr id="4" name="Referen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6900" y="53340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540</Words>
  <Application>Microsoft Macintosh PowerPoint</Application>
  <PresentationFormat>Widescreen</PresentationFormat>
  <Paragraphs>38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Garamond</vt:lpstr>
      <vt:lpstr>Arial</vt:lpstr>
      <vt:lpstr>Organic</vt:lpstr>
      <vt:lpstr>How can we integrate English Language learner’s language and culture within elementary?</vt:lpstr>
      <vt:lpstr>Honoring verse incorporating</vt:lpstr>
      <vt:lpstr>How to incorporate ELL languages within the classroom</vt:lpstr>
      <vt:lpstr>Benefits of ELL languages in the classroom</vt:lpstr>
      <vt:lpstr>How to incorporate ELL culture within the classroom</vt:lpstr>
      <vt:lpstr>Benefits of ELL cultures in the classroom</vt:lpstr>
      <vt:lpstr>Further Question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integrate English Language learner’s language and culture within elementary?</dc:title>
  <dc:creator>Tania Lavallee</dc:creator>
  <cp:lastModifiedBy>Tania Lavallee</cp:lastModifiedBy>
  <cp:revision>9</cp:revision>
  <dcterms:created xsi:type="dcterms:W3CDTF">2016-03-08T05:22:58Z</dcterms:created>
  <dcterms:modified xsi:type="dcterms:W3CDTF">2016-03-08T07:20:19Z</dcterms:modified>
</cp:coreProperties>
</file>